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5" r:id="rId2"/>
    <p:sldId id="283" r:id="rId3"/>
    <p:sldId id="279" r:id="rId4"/>
    <p:sldId id="287" r:id="rId5"/>
    <p:sldId id="273" r:id="rId6"/>
    <p:sldId id="267" r:id="rId7"/>
    <p:sldId id="284" r:id="rId8"/>
    <p:sldId id="2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92" autoAdjust="0"/>
  </p:normalViewPr>
  <p:slideViewPr>
    <p:cSldViewPr snapToGrid="0">
      <p:cViewPr varScale="1">
        <p:scale>
          <a:sx n="43" d="100"/>
          <a:sy n="43" d="100"/>
        </p:scale>
        <p:origin x="1576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D50B5-BA41-4898-9B7D-3D518AA3D2C4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82568AD-F753-4D9A-8FE2-D6EF8B08C47F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Routines are hard to follow</a:t>
          </a:r>
        </a:p>
      </dgm:t>
    </dgm:pt>
    <dgm:pt modelId="{00A3F434-2B97-4EC5-965A-5DA17F4418E7}" type="parTrans" cxnId="{0C6C72A0-E979-4161-AF8C-0EC63BE25C0D}">
      <dgm:prSet/>
      <dgm:spPr/>
      <dgm:t>
        <a:bodyPr/>
        <a:lstStyle/>
        <a:p>
          <a:endParaRPr lang="en-US"/>
        </a:p>
      </dgm:t>
    </dgm:pt>
    <dgm:pt modelId="{FB6ED662-0039-4F56-B87A-4F00D6BBB103}" type="sibTrans" cxnId="{0C6C72A0-E979-4161-AF8C-0EC63BE25C0D}">
      <dgm:prSet/>
      <dgm:spPr/>
      <dgm:t>
        <a:bodyPr/>
        <a:lstStyle/>
        <a:p>
          <a:endParaRPr lang="en-US"/>
        </a:p>
      </dgm:t>
    </dgm:pt>
    <dgm:pt modelId="{01C3821C-B97A-44CD-B0BF-266D295FA841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and support often feels out of reach.</a:t>
          </a:r>
        </a:p>
      </dgm:t>
    </dgm:pt>
    <dgm:pt modelId="{A1CF2831-045E-46B9-B425-438E47C1E222}" type="parTrans" cxnId="{8BA84935-7376-4CE9-B325-AEF59B67AD17}">
      <dgm:prSet/>
      <dgm:spPr/>
      <dgm:t>
        <a:bodyPr/>
        <a:lstStyle/>
        <a:p>
          <a:endParaRPr lang="en-US"/>
        </a:p>
      </dgm:t>
    </dgm:pt>
    <dgm:pt modelId="{97D605C0-79BE-47EE-B188-F1E334E328C7}" type="sibTrans" cxnId="{8BA84935-7376-4CE9-B325-AEF59B67AD17}">
      <dgm:prSet/>
      <dgm:spPr/>
      <dgm:t>
        <a:bodyPr/>
        <a:lstStyle/>
        <a:p>
          <a:endParaRPr lang="en-US"/>
        </a:p>
      </dgm:t>
    </dgm:pt>
    <dgm:pt modelId="{E01476DD-1C89-4840-BE31-255EE74F5287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Guidance is fragmented</a:t>
          </a:r>
        </a:p>
      </dgm:t>
    </dgm:pt>
    <dgm:pt modelId="{950CF0E0-98B4-420D-94EA-C8660238E492}" type="sibTrans" cxnId="{6A87F37E-761F-4936-BF3B-CE8014508165}">
      <dgm:prSet/>
      <dgm:spPr/>
      <dgm:t>
        <a:bodyPr/>
        <a:lstStyle/>
        <a:p>
          <a:endParaRPr lang="en-US"/>
        </a:p>
      </dgm:t>
    </dgm:pt>
    <dgm:pt modelId="{9BB83C68-992B-4EA0-A564-E18F0132E351}" type="parTrans" cxnId="{6A87F37E-761F-4936-BF3B-CE8014508165}">
      <dgm:prSet/>
      <dgm:spPr/>
      <dgm:t>
        <a:bodyPr/>
        <a:lstStyle/>
        <a:p>
          <a:endParaRPr lang="en-US"/>
        </a:p>
      </dgm:t>
    </dgm:pt>
    <dgm:pt modelId="{B07040B0-9726-4A6C-9DAB-052E22BE0F28}" type="pres">
      <dgm:prSet presAssocID="{A1ED50B5-BA41-4898-9B7D-3D518AA3D2C4}" presName="root" presStyleCnt="0">
        <dgm:presLayoutVars>
          <dgm:dir/>
          <dgm:resizeHandles val="exact"/>
        </dgm:presLayoutVars>
      </dgm:prSet>
      <dgm:spPr/>
    </dgm:pt>
    <dgm:pt modelId="{4416F257-02A5-4EDD-8F46-31A9C9973828}" type="pres">
      <dgm:prSet presAssocID="{E01476DD-1C89-4840-BE31-255EE74F5287}" presName="compNode" presStyleCnt="0"/>
      <dgm:spPr/>
    </dgm:pt>
    <dgm:pt modelId="{ED494580-92FE-4C7C-9AA5-22A2A91DE6D1}" type="pres">
      <dgm:prSet presAssocID="{E01476DD-1C89-4840-BE31-255EE74F5287}" presName="iconBgRect" presStyleLbl="bgShp" presStyleIdx="0" presStyleCnt="3" custLinFactNeighborX="-20955" custLinFactNeighborY="54663"/>
      <dgm:spPr>
        <a:prstGeom prst="round2DiagRect">
          <a:avLst>
            <a:gd name="adj1" fmla="val 29727"/>
            <a:gd name="adj2" fmla="val 0"/>
          </a:avLst>
        </a:prstGeom>
      </dgm:spPr>
    </dgm:pt>
    <dgm:pt modelId="{A2B38065-3566-4AB2-B1D4-DDF7793A698D}" type="pres">
      <dgm:prSet presAssocID="{E01476DD-1C89-4840-BE31-255EE74F5287}" presName="iconRect" presStyleLbl="node1" presStyleIdx="0" presStyleCnt="3" custLinFactNeighborX="-41357" custLinFactNeighborY="9250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utline"/>
        </a:ext>
      </dgm:extLst>
    </dgm:pt>
    <dgm:pt modelId="{456BCE11-89D7-4F23-BE71-4AA550922DBF}" type="pres">
      <dgm:prSet presAssocID="{E01476DD-1C89-4840-BE31-255EE74F5287}" presName="spaceRect" presStyleCnt="0"/>
      <dgm:spPr/>
    </dgm:pt>
    <dgm:pt modelId="{2802BCA4-3439-495B-829D-570EFEC1F8E4}" type="pres">
      <dgm:prSet presAssocID="{E01476DD-1C89-4840-BE31-255EE74F5287}" presName="textRect" presStyleLbl="revTx" presStyleIdx="0" presStyleCnt="3" custScaleX="141195" custScaleY="101771" custLinFactX="7462" custLinFactY="-13128" custLinFactNeighborX="100000" custLinFactNeighborY="-100000">
        <dgm:presLayoutVars>
          <dgm:chMax val="1"/>
          <dgm:chPref val="1"/>
        </dgm:presLayoutVars>
      </dgm:prSet>
      <dgm:spPr/>
    </dgm:pt>
    <dgm:pt modelId="{18739D3D-3BEC-422E-A448-B953EA9607A6}" type="pres">
      <dgm:prSet presAssocID="{950CF0E0-98B4-420D-94EA-C8660238E492}" presName="sibTrans" presStyleCnt="0"/>
      <dgm:spPr/>
    </dgm:pt>
    <dgm:pt modelId="{F5AA65F0-C531-4444-80FA-17A0B21332D1}" type="pres">
      <dgm:prSet presAssocID="{782568AD-F753-4D9A-8FE2-D6EF8B08C47F}" presName="compNode" presStyleCnt="0"/>
      <dgm:spPr/>
    </dgm:pt>
    <dgm:pt modelId="{8047C1AE-0509-470A-97BE-83429AB84D24}" type="pres">
      <dgm:prSet presAssocID="{782568AD-F753-4D9A-8FE2-D6EF8B08C47F}" presName="iconBgRect" presStyleLbl="bgShp" presStyleIdx="1" presStyleCnt="3" custLinFactX="-100000" custLinFactY="90698" custLinFactNeighborX="-192670" custLinFactNeighborY="100000"/>
      <dgm:spPr>
        <a:prstGeom prst="round2DiagRect">
          <a:avLst>
            <a:gd name="adj1" fmla="val 29727"/>
            <a:gd name="adj2" fmla="val 0"/>
          </a:avLst>
        </a:prstGeom>
      </dgm:spPr>
    </dgm:pt>
    <dgm:pt modelId="{8887E73F-D42F-4ACB-9A8B-91668F014B16}" type="pres">
      <dgm:prSet presAssocID="{782568AD-F753-4D9A-8FE2-D6EF8B08C47F}" presName="iconRect" presStyleLbl="node1" presStyleIdx="1" presStyleCnt="3" custLinFactX="-212969" custLinFactY="128987" custLinFactNeighborX="-300000" custLinFactNeighborY="2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B6CDB22E-7BE1-42B6-9699-00AA28A8A373}" type="pres">
      <dgm:prSet presAssocID="{782568AD-F753-4D9A-8FE2-D6EF8B08C47F}" presName="spaceRect" presStyleCnt="0"/>
      <dgm:spPr/>
    </dgm:pt>
    <dgm:pt modelId="{65BE55B4-F47C-4C76-8D8F-33AB12FCC115}" type="pres">
      <dgm:prSet presAssocID="{782568AD-F753-4D9A-8FE2-D6EF8B08C47F}" presName="textRect" presStyleLbl="revTx" presStyleIdx="1" presStyleCnt="3" custScaleX="156908" custScaleY="114939" custLinFactNeighborX="-49000" custLinFactNeighborY="94779">
        <dgm:presLayoutVars>
          <dgm:chMax val="1"/>
          <dgm:chPref val="1"/>
        </dgm:presLayoutVars>
      </dgm:prSet>
      <dgm:spPr/>
    </dgm:pt>
    <dgm:pt modelId="{0252F833-6DA4-4793-BB2B-1ACBC433AC5C}" type="pres">
      <dgm:prSet presAssocID="{FB6ED662-0039-4F56-B87A-4F00D6BBB103}" presName="sibTrans" presStyleCnt="0"/>
      <dgm:spPr/>
    </dgm:pt>
    <dgm:pt modelId="{A47DB5CE-9900-4576-8EBC-90EFACF0F5F3}" type="pres">
      <dgm:prSet presAssocID="{01C3821C-B97A-44CD-B0BF-266D295FA841}" presName="compNode" presStyleCnt="0"/>
      <dgm:spPr/>
    </dgm:pt>
    <dgm:pt modelId="{A2BF4DF4-88CA-4BB1-A1D7-660F02AB0C11}" type="pres">
      <dgm:prSet presAssocID="{01C3821C-B97A-44CD-B0BF-266D295FA841}" presName="iconBgRect" presStyleLbl="bgShp" presStyleIdx="2" presStyleCnt="3" custLinFactX="-69352" custLinFactNeighborX="-100000" custLinFactNeighborY="80272"/>
      <dgm:spPr>
        <a:prstGeom prst="round2DiagRect">
          <a:avLst>
            <a:gd name="adj1" fmla="val 29727"/>
            <a:gd name="adj2" fmla="val 0"/>
          </a:avLst>
        </a:prstGeom>
      </dgm:spPr>
    </dgm:pt>
    <dgm:pt modelId="{C86FF07B-3F29-4F33-A96D-4B1128B017A7}" type="pres">
      <dgm:prSet presAssocID="{01C3821C-B97A-44CD-B0BF-266D295FA841}" presName="iconRect" presStyleLbl="node1" presStyleIdx="2" presStyleCnt="3" custLinFactX="-100000" custLinFactY="42750" custLinFactNeighborX="-198044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0480722-E5B9-4151-B75D-6703B6344E23}" type="pres">
      <dgm:prSet presAssocID="{01C3821C-B97A-44CD-B0BF-266D295FA841}" presName="spaceRect" presStyleCnt="0"/>
      <dgm:spPr/>
    </dgm:pt>
    <dgm:pt modelId="{BC93424A-BA6F-46DE-9493-AF839377585B}" type="pres">
      <dgm:prSet presAssocID="{01C3821C-B97A-44CD-B0BF-266D295FA841}" presName="textRect" presStyleLbl="revTx" presStyleIdx="2" presStyleCnt="3" custScaleX="175928" custScaleY="102859" custLinFactNeighborX="38877" custLinFactNeighborY="-54520">
        <dgm:presLayoutVars>
          <dgm:chMax val="1"/>
          <dgm:chPref val="1"/>
        </dgm:presLayoutVars>
      </dgm:prSet>
      <dgm:spPr/>
    </dgm:pt>
  </dgm:ptLst>
  <dgm:cxnLst>
    <dgm:cxn modelId="{8BA84935-7376-4CE9-B325-AEF59B67AD17}" srcId="{A1ED50B5-BA41-4898-9B7D-3D518AA3D2C4}" destId="{01C3821C-B97A-44CD-B0BF-266D295FA841}" srcOrd="2" destOrd="0" parTransId="{A1CF2831-045E-46B9-B425-438E47C1E222}" sibTransId="{97D605C0-79BE-47EE-B188-F1E334E328C7}"/>
    <dgm:cxn modelId="{585BDF36-BB0D-4111-987C-F27D45896385}" type="presOf" srcId="{E01476DD-1C89-4840-BE31-255EE74F5287}" destId="{2802BCA4-3439-495B-829D-570EFEC1F8E4}" srcOrd="0" destOrd="0" presId="urn:microsoft.com/office/officeart/2018/5/layout/IconLeafLabelList"/>
    <dgm:cxn modelId="{05746C61-5401-4F5C-9A73-D126BB1F564A}" type="presOf" srcId="{782568AD-F753-4D9A-8FE2-D6EF8B08C47F}" destId="{65BE55B4-F47C-4C76-8D8F-33AB12FCC115}" srcOrd="0" destOrd="0" presId="urn:microsoft.com/office/officeart/2018/5/layout/IconLeafLabelList"/>
    <dgm:cxn modelId="{6A87F37E-761F-4936-BF3B-CE8014508165}" srcId="{A1ED50B5-BA41-4898-9B7D-3D518AA3D2C4}" destId="{E01476DD-1C89-4840-BE31-255EE74F5287}" srcOrd="0" destOrd="0" parTransId="{9BB83C68-992B-4EA0-A564-E18F0132E351}" sibTransId="{950CF0E0-98B4-420D-94EA-C8660238E492}"/>
    <dgm:cxn modelId="{556DCA7F-E770-4305-8902-53368D3FCCF0}" type="presOf" srcId="{A1ED50B5-BA41-4898-9B7D-3D518AA3D2C4}" destId="{B07040B0-9726-4A6C-9DAB-052E22BE0F28}" srcOrd="0" destOrd="0" presId="urn:microsoft.com/office/officeart/2018/5/layout/IconLeafLabelList"/>
    <dgm:cxn modelId="{81824C8A-A269-44CB-AD63-412350C6DB47}" type="presOf" srcId="{01C3821C-B97A-44CD-B0BF-266D295FA841}" destId="{BC93424A-BA6F-46DE-9493-AF839377585B}" srcOrd="0" destOrd="0" presId="urn:microsoft.com/office/officeart/2018/5/layout/IconLeafLabelList"/>
    <dgm:cxn modelId="{0C6C72A0-E979-4161-AF8C-0EC63BE25C0D}" srcId="{A1ED50B5-BA41-4898-9B7D-3D518AA3D2C4}" destId="{782568AD-F753-4D9A-8FE2-D6EF8B08C47F}" srcOrd="1" destOrd="0" parTransId="{00A3F434-2B97-4EC5-965A-5DA17F4418E7}" sibTransId="{FB6ED662-0039-4F56-B87A-4F00D6BBB103}"/>
    <dgm:cxn modelId="{ABBF8676-E5D0-4C34-AAD2-21A949C8ED4C}" type="presParOf" srcId="{B07040B0-9726-4A6C-9DAB-052E22BE0F28}" destId="{4416F257-02A5-4EDD-8F46-31A9C9973828}" srcOrd="0" destOrd="0" presId="urn:microsoft.com/office/officeart/2018/5/layout/IconLeafLabelList"/>
    <dgm:cxn modelId="{C3E900D3-280B-4F6E-98C7-F162298523D9}" type="presParOf" srcId="{4416F257-02A5-4EDD-8F46-31A9C9973828}" destId="{ED494580-92FE-4C7C-9AA5-22A2A91DE6D1}" srcOrd="0" destOrd="0" presId="urn:microsoft.com/office/officeart/2018/5/layout/IconLeafLabelList"/>
    <dgm:cxn modelId="{79E31752-AB10-4A5C-9560-8D9B7DA16888}" type="presParOf" srcId="{4416F257-02A5-4EDD-8F46-31A9C9973828}" destId="{A2B38065-3566-4AB2-B1D4-DDF7793A698D}" srcOrd="1" destOrd="0" presId="urn:microsoft.com/office/officeart/2018/5/layout/IconLeafLabelList"/>
    <dgm:cxn modelId="{6FAB6CFC-6916-415C-A336-9A5A0B1E9DBF}" type="presParOf" srcId="{4416F257-02A5-4EDD-8F46-31A9C9973828}" destId="{456BCE11-89D7-4F23-BE71-4AA550922DBF}" srcOrd="2" destOrd="0" presId="urn:microsoft.com/office/officeart/2018/5/layout/IconLeafLabelList"/>
    <dgm:cxn modelId="{459CEAC9-8053-43D9-9487-5FCB993E0D36}" type="presParOf" srcId="{4416F257-02A5-4EDD-8F46-31A9C9973828}" destId="{2802BCA4-3439-495B-829D-570EFEC1F8E4}" srcOrd="3" destOrd="0" presId="urn:microsoft.com/office/officeart/2018/5/layout/IconLeafLabelList"/>
    <dgm:cxn modelId="{BAA6DF12-71AD-4360-90A8-AB2E1807BA51}" type="presParOf" srcId="{B07040B0-9726-4A6C-9DAB-052E22BE0F28}" destId="{18739D3D-3BEC-422E-A448-B953EA9607A6}" srcOrd="1" destOrd="0" presId="urn:microsoft.com/office/officeart/2018/5/layout/IconLeafLabelList"/>
    <dgm:cxn modelId="{32D54D61-BC2F-4318-A259-84EBD297FF19}" type="presParOf" srcId="{B07040B0-9726-4A6C-9DAB-052E22BE0F28}" destId="{F5AA65F0-C531-4444-80FA-17A0B21332D1}" srcOrd="2" destOrd="0" presId="urn:microsoft.com/office/officeart/2018/5/layout/IconLeafLabelList"/>
    <dgm:cxn modelId="{B34A154A-081A-4E1D-BCAA-27CF7F6D5BD8}" type="presParOf" srcId="{F5AA65F0-C531-4444-80FA-17A0B21332D1}" destId="{8047C1AE-0509-470A-97BE-83429AB84D24}" srcOrd="0" destOrd="0" presId="urn:microsoft.com/office/officeart/2018/5/layout/IconLeafLabelList"/>
    <dgm:cxn modelId="{49C2C4DD-6FEE-4CD8-8CFF-D46C16C1A26A}" type="presParOf" srcId="{F5AA65F0-C531-4444-80FA-17A0B21332D1}" destId="{8887E73F-D42F-4ACB-9A8B-91668F014B16}" srcOrd="1" destOrd="0" presId="urn:microsoft.com/office/officeart/2018/5/layout/IconLeafLabelList"/>
    <dgm:cxn modelId="{45B32504-1120-4ACA-B1E8-C914D98C6CF2}" type="presParOf" srcId="{F5AA65F0-C531-4444-80FA-17A0B21332D1}" destId="{B6CDB22E-7BE1-42B6-9699-00AA28A8A373}" srcOrd="2" destOrd="0" presId="urn:microsoft.com/office/officeart/2018/5/layout/IconLeafLabelList"/>
    <dgm:cxn modelId="{3E64608A-F80E-4990-9D44-94CD464AEF0F}" type="presParOf" srcId="{F5AA65F0-C531-4444-80FA-17A0B21332D1}" destId="{65BE55B4-F47C-4C76-8D8F-33AB12FCC115}" srcOrd="3" destOrd="0" presId="urn:microsoft.com/office/officeart/2018/5/layout/IconLeafLabelList"/>
    <dgm:cxn modelId="{2A6D32AC-2991-4500-AED7-5C0A7233EAF3}" type="presParOf" srcId="{B07040B0-9726-4A6C-9DAB-052E22BE0F28}" destId="{0252F833-6DA4-4793-BB2B-1ACBC433AC5C}" srcOrd="3" destOrd="0" presId="urn:microsoft.com/office/officeart/2018/5/layout/IconLeafLabelList"/>
    <dgm:cxn modelId="{3403B2CA-586D-4321-8ECA-6313E21EC83A}" type="presParOf" srcId="{B07040B0-9726-4A6C-9DAB-052E22BE0F28}" destId="{A47DB5CE-9900-4576-8EBC-90EFACF0F5F3}" srcOrd="4" destOrd="0" presId="urn:microsoft.com/office/officeart/2018/5/layout/IconLeafLabelList"/>
    <dgm:cxn modelId="{AB57626D-D73E-492E-8510-D5766EC4B28D}" type="presParOf" srcId="{A47DB5CE-9900-4576-8EBC-90EFACF0F5F3}" destId="{A2BF4DF4-88CA-4BB1-A1D7-660F02AB0C11}" srcOrd="0" destOrd="0" presId="urn:microsoft.com/office/officeart/2018/5/layout/IconLeafLabelList"/>
    <dgm:cxn modelId="{0C0A4DB0-0FA3-42F2-A7E0-06F6040C2BAA}" type="presParOf" srcId="{A47DB5CE-9900-4576-8EBC-90EFACF0F5F3}" destId="{C86FF07B-3F29-4F33-A96D-4B1128B017A7}" srcOrd="1" destOrd="0" presId="urn:microsoft.com/office/officeart/2018/5/layout/IconLeafLabelList"/>
    <dgm:cxn modelId="{010DEFBA-3C08-40DD-A81B-C0E4374695FA}" type="presParOf" srcId="{A47DB5CE-9900-4576-8EBC-90EFACF0F5F3}" destId="{70480722-E5B9-4151-B75D-6703B6344E23}" srcOrd="2" destOrd="0" presId="urn:microsoft.com/office/officeart/2018/5/layout/IconLeafLabelList"/>
    <dgm:cxn modelId="{F8937C36-213A-41B8-827D-CD6AD7B0699B}" type="presParOf" srcId="{A47DB5CE-9900-4576-8EBC-90EFACF0F5F3}" destId="{BC93424A-BA6F-46DE-9493-AF839377585B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94580-92FE-4C7C-9AA5-22A2A91DE6D1}">
      <dsp:nvSpPr>
        <dsp:cNvPr id="0" name=""/>
        <dsp:cNvSpPr/>
      </dsp:nvSpPr>
      <dsp:spPr>
        <a:xfrm>
          <a:off x="479841" y="572485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38065-3566-4AB2-B1D4-DDF7793A698D}">
      <dsp:nvSpPr>
        <dsp:cNvPr id="0" name=""/>
        <dsp:cNvSpPr/>
      </dsp:nvSpPr>
      <dsp:spPr>
        <a:xfrm>
          <a:off x="655153" y="759039"/>
          <a:ext cx="542636" cy="542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2BCA4-3439-495B-829D-570EFEC1F8E4}">
      <dsp:nvSpPr>
        <dsp:cNvPr id="0" name=""/>
        <dsp:cNvSpPr/>
      </dsp:nvSpPr>
      <dsp:spPr>
        <a:xfrm>
          <a:off x="1722433" y="543885"/>
          <a:ext cx="2189074" cy="67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Guidance is fragmented</a:t>
          </a:r>
        </a:p>
      </dsp:txBody>
      <dsp:txXfrm>
        <a:off x="1722433" y="543885"/>
        <a:ext cx="2189074" cy="671201"/>
      </dsp:txXfrm>
    </dsp:sp>
    <dsp:sp modelId="{8047C1AE-0509-470A-97BE-83429AB84D24}">
      <dsp:nvSpPr>
        <dsp:cNvPr id="0" name=""/>
        <dsp:cNvSpPr/>
      </dsp:nvSpPr>
      <dsp:spPr>
        <a:xfrm>
          <a:off x="492327" y="1837309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7E73F-D42F-4ACB-9A8B-91668F014B16}">
      <dsp:nvSpPr>
        <dsp:cNvPr id="0" name=""/>
        <dsp:cNvSpPr/>
      </dsp:nvSpPr>
      <dsp:spPr>
        <a:xfrm>
          <a:off x="678212" y="2020560"/>
          <a:ext cx="542636" cy="542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E55B4-F47C-4C76-8D8F-33AB12FCC115}">
      <dsp:nvSpPr>
        <dsp:cNvPr id="0" name=""/>
        <dsp:cNvSpPr/>
      </dsp:nvSpPr>
      <dsp:spPr>
        <a:xfrm>
          <a:off x="1757053" y="1849943"/>
          <a:ext cx="2432686" cy="75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Routines are hard to follow</a:t>
          </a:r>
        </a:p>
      </dsp:txBody>
      <dsp:txXfrm>
        <a:off x="1757053" y="1849943"/>
        <a:ext cx="2432686" cy="758047"/>
      </dsp:txXfrm>
    </dsp:sp>
    <dsp:sp modelId="{A2BF4DF4-88CA-4BB1-A1D7-660F02AB0C11}">
      <dsp:nvSpPr>
        <dsp:cNvPr id="0" name=""/>
        <dsp:cNvSpPr/>
      </dsp:nvSpPr>
      <dsp:spPr>
        <a:xfrm>
          <a:off x="428396" y="3129663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F07B-3F29-4F33-A96D-4B1128B017A7}">
      <dsp:nvSpPr>
        <dsp:cNvPr id="0" name=""/>
        <dsp:cNvSpPr/>
      </dsp:nvSpPr>
      <dsp:spPr>
        <a:xfrm>
          <a:off x="614277" y="3346665"/>
          <a:ext cx="542636" cy="542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3424A-BA6F-46DE-9493-AF839377585B}">
      <dsp:nvSpPr>
        <dsp:cNvPr id="0" name=""/>
        <dsp:cNvSpPr/>
      </dsp:nvSpPr>
      <dsp:spPr>
        <a:xfrm>
          <a:off x="1741852" y="3241813"/>
          <a:ext cx="2727571" cy="67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and support often feels out of reach.</a:t>
          </a:r>
        </a:p>
      </dsp:txBody>
      <dsp:txXfrm>
        <a:off x="1741852" y="3241813"/>
        <a:ext cx="2727571" cy="678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A0A18-932D-47C2-B35C-99286E59AD2A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FFC44-DC90-4EAA-A1F1-33F8C6684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1D46-74ED-C48F-7A5D-BDA355133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990D1-DE6A-9C18-D23F-3E67D1988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B3673-BE12-AFA4-5712-538FBFDD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When Emma was born, everything seemed fine. But as months passed, her parents noticed she wasn’t reaching milestones in typical parenting books. Eventually, they learned Emma had Down syndrome — a diagnosis that brought clarity, but no a plan.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477F8-9901-87B4-C66C-0A70576C8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F016E-EFEE-41E2-7990-4A2E8A6D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3CEC8-FAE2-A19F-03E7-0070F403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89FAC1-DBC3-E5DB-D0DD-35249C00C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According to the 2022 National Survey of Children’s Health, approximately 10.7% (7.8 million) of U.S. children ages 0–17 receive developmental special services. These families face similar challenges, struggling with fragmented information and limited guidance and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D44A8-1371-8503-6C77-66A16C4BE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8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7030A0"/>
                </a:solidFill>
              </a:rPr>
              <a:t>That’s why we built Genex. Genetics made practical.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7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Genex is an </a:t>
            </a:r>
            <a:r>
              <a:rPr lang="en-US" dirty="0"/>
              <a:t>AI-powered platform that unifies genetic and clinical data into one intelligent system. At its core lies a biomedical knowledge graph, enabling personalized insights through the </a:t>
            </a:r>
            <a:r>
              <a:rPr lang="en-US" b="1" dirty="0"/>
              <a:t>Genex App</a:t>
            </a:r>
            <a:r>
              <a:rPr lang="en-US" dirty="0"/>
              <a:t> and </a:t>
            </a:r>
            <a:r>
              <a:rPr lang="en-US" b="1" dirty="0"/>
              <a:t>Dashboard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7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 offers tailored care plans, 5–10-minute daily activities, progress tracking, and a multilingual, supportive community—free for families.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21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Instead of searching endlessly on Google or ChatGPT, Genex</a:t>
            </a:r>
            <a:r>
              <a:rPr lang="en-US" dirty="0"/>
              <a:t> dashboard gives parents and clinicians one trusted hub with confidence-labeled information and visuals.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7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5B179-B95E-94A1-1E33-74C697B3A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0DD93-0132-7D03-8E6B-37A85D525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B64AF-003D-94D0-285C-AAA34D6AE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Together, we make care simpler, smarter </a:t>
            </a:r>
            <a:r>
              <a:rPr lang="en-US" b="0" dirty="0"/>
              <a:t>and supportive. </a:t>
            </a:r>
            <a:r>
              <a:rPr lang="en-US" sz="1200" b="0" dirty="0" err="1">
                <a:solidFill>
                  <a:srgbClr val="7030A0"/>
                </a:solidFill>
              </a:rPr>
              <a:t>GeneX</a:t>
            </a:r>
            <a:r>
              <a:rPr lang="en-US" sz="1200" b="0" dirty="0">
                <a:solidFill>
                  <a:srgbClr val="7030A0"/>
                </a:solidFill>
              </a:rPr>
              <a:t> , Genetics Made Practical.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28446-6C47-EFC0-0071-8A6FC54A3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90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CE36-A405-069B-28DE-2E1AB5E37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BA42E-5756-4507-1E69-13144C73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1B4ED-B2C7-9C27-7BD9-7A55D7B6D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Scan the QR code, join Emma’s family, and explore our free app today.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C08DD-FC15-E323-DB5D-7C401F8FA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7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20E-A710-F05D-117C-909FDAF68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3B46A-8382-F061-750A-D0F86A29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27A3-835E-F7E7-5A2B-4100F6F2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CEAD6-DDDF-9A04-C265-68CCBE21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97EA-5E52-752B-9DE6-4133545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830D-7C41-5F0A-7CC6-0958FE12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909C1-3108-DED9-75C5-8520A504B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1FCF-C204-CD4A-D740-313712F2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E9E3-209A-F020-5FA1-D13B83D3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857-E14E-0FF8-9B3D-A8FBA2D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2578-349E-1E31-6A5E-30E73140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F396-37DF-C842-C993-5A27297BB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B979-1BBE-4434-8EEF-B1B7F0E8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25B26-3EE0-BC01-EE75-4979E1A0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93DF-6324-013F-7C9E-09FEBBAB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F455-B4EA-15C2-8692-D05DB435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571A-6530-E184-5E84-65A0C062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EC58E-8A54-1E73-BDB0-1D41A738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E525-7E32-4D20-89BD-66B9B6C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8DC7-F395-7A67-52EE-306AE31B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B0E3-4BC0-CDA1-AEA8-23F5C3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6118E-0F01-C17F-C441-EBBDDCEB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7A33-121A-8E86-1902-D3EC4C99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AC81-1A2D-53F1-0891-0B5218E7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44D5-2401-8339-371B-4765F85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4E8D-7E63-03A1-0F92-C210B1F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7EFF-82F0-3FF5-1874-3893CBAB5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43E4-B12F-B8A4-884A-A6CF8D5AD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9784E-6991-814F-601F-D67978E2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CF2A-3B9A-3E51-85FF-67064C3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5096-9194-14A5-B3E4-A07A0559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5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CD91-1CA5-3208-02C8-20E829A8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2C08-BBF0-737D-43B0-F5437D511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8D038-C581-8B44-3A86-6F208D264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A9F10-CB3A-2E25-A8E8-838BBADF3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B9532-5730-4AD6-6686-440E371D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EC555-8D3D-28D4-F951-E9234B7B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E7D-FD28-CEB0-311D-5AF8877C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DC37F-3CBF-6B56-67AB-86D808D2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A28D-A4E1-1A4F-5E32-F06E0233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C621-210C-1AEF-4C84-CA650609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3DBFA-5FC9-7FCE-46FB-4712BD1E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8FD44-E3DD-35B1-E91B-3CD1FDC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23AB0-A818-5F76-3738-73ECBDA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77AD-45DD-5DCB-E816-F976DA9C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EFA83-9D2F-EBCC-7C08-7FAC610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878-A120-D360-EB60-57344B1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644A-2C28-D4C3-F6CB-075E8278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5D7A-91CE-99E4-7E21-D3D90E268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CFC6A-AAEA-7916-8034-A6D9C7B2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4FE7-692A-DAD2-C363-501A25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95E2E-1C56-13B6-B759-F9B844CF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FF3D-AF5F-BDA6-F3DF-8F0A7F0E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5F83-1370-0ABD-E2ED-02970B9A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89A5D-5F63-C1D3-506A-A2D39FD9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24D85-80BC-C64A-9492-C3F12F1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C4FC4-E2DF-4283-72E6-26CAEC7B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8A090-4574-11CD-CAE4-412510F2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56DCA-35C7-15E2-E3BE-D373E187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A744-D674-E5A5-516B-17ADDE9E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0AF3-298E-6B37-2886-3D5A8A10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3635-5DAF-46C9-8054-64FE0B205F0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F65D-1EA3-B570-BF20-7A8F2AF4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099D-36F7-88FA-33A1-CC27F3C0D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microsoft.com/office/2007/relationships/media" Target="../media/media2.m4a"/><Relationship Id="rId7" Type="http://schemas.openxmlformats.org/officeDocument/2006/relationships/image" Target="../media/image25.png"/><Relationship Id="rId12" Type="http://schemas.openxmlformats.org/officeDocument/2006/relationships/image" Target="../media/image4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6.png"/><Relationship Id="rId4" Type="http://schemas.openxmlformats.org/officeDocument/2006/relationships/audio" Target="../media/media2.m4a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4.m4a"/><Relationship Id="rId7" Type="http://schemas.openxmlformats.org/officeDocument/2006/relationships/image" Target="../media/image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png"/><Relationship Id="rId4" Type="http://schemas.openxmlformats.org/officeDocument/2006/relationships/audio" Target="../media/media4.m4a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97DB1-1FEE-1E01-8278-D9A5979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767A9A8B-1395-22DF-6374-DE440C81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03" y="5522586"/>
            <a:ext cx="697964" cy="85306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F4893EB-D053-B7D4-444D-19CD2233D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627" y="5571419"/>
            <a:ext cx="861684" cy="85306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6A77CDD-950D-A405-4328-30235268C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75" y="4353069"/>
            <a:ext cx="965086" cy="63764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61C05E9-05E4-47A7-BA75-4021267D7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290" y="4042805"/>
            <a:ext cx="965086" cy="99955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E55C857-79B1-DE3E-DD45-6E604B848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450" y="4031338"/>
            <a:ext cx="741049" cy="106848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1CE3987-AA08-544F-5C49-88519733164C}"/>
              </a:ext>
            </a:extLst>
          </p:cNvPr>
          <p:cNvSpPr/>
          <p:nvPr/>
        </p:nvSpPr>
        <p:spPr>
          <a:xfrm>
            <a:off x="242098" y="5151680"/>
            <a:ext cx="6381401" cy="45719"/>
          </a:xfrm>
          <a:prstGeom prst="rect">
            <a:avLst/>
          </a:prstGeom>
          <a:solidFill>
            <a:srgbClr val="DC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8FC5827-7FBB-FADC-FF78-4EFDA877CBB6}"/>
              </a:ext>
            </a:extLst>
          </p:cNvPr>
          <p:cNvSpPr/>
          <p:nvPr/>
        </p:nvSpPr>
        <p:spPr>
          <a:xfrm>
            <a:off x="698428" y="502000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1CA2906-DE00-9ED2-CE91-39FBF36D7374}"/>
              </a:ext>
            </a:extLst>
          </p:cNvPr>
          <p:cNvSpPr txBox="1"/>
          <p:nvPr/>
        </p:nvSpPr>
        <p:spPr>
          <a:xfrm>
            <a:off x="380618" y="5353693"/>
            <a:ext cx="1261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Birth</a:t>
            </a:r>
            <a:endParaRPr sz="20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050DCA2-D391-F527-FEB6-4892E3345A8D}"/>
              </a:ext>
            </a:extLst>
          </p:cNvPr>
          <p:cNvSpPr/>
          <p:nvPr/>
        </p:nvSpPr>
        <p:spPr>
          <a:xfrm>
            <a:off x="1667754" y="499703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E09E34-F4ED-4A89-90B8-B3FCA7F0457C}"/>
              </a:ext>
            </a:extLst>
          </p:cNvPr>
          <p:cNvSpPr txBox="1"/>
          <p:nvPr/>
        </p:nvSpPr>
        <p:spPr>
          <a:xfrm>
            <a:off x="1440164" y="535369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2m</a:t>
            </a:r>
            <a:endParaRPr sz="20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9B9063-AC5E-F17C-CB1D-B25CF287F2C1}"/>
              </a:ext>
            </a:extLst>
          </p:cNvPr>
          <p:cNvSpPr/>
          <p:nvPr/>
        </p:nvSpPr>
        <p:spPr>
          <a:xfrm>
            <a:off x="2783453" y="4994234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070699-5050-17E7-FF8E-B2B0C3977C5D}"/>
              </a:ext>
            </a:extLst>
          </p:cNvPr>
          <p:cNvSpPr txBox="1"/>
          <p:nvPr/>
        </p:nvSpPr>
        <p:spPr>
          <a:xfrm>
            <a:off x="2684818" y="534823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4m</a:t>
            </a:r>
            <a:endParaRPr sz="20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7277AF2-D19D-8681-C770-67D61EABA035}"/>
              </a:ext>
            </a:extLst>
          </p:cNvPr>
          <p:cNvSpPr/>
          <p:nvPr/>
        </p:nvSpPr>
        <p:spPr>
          <a:xfrm>
            <a:off x="3802586" y="501705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9505EA-BF9F-F217-8A85-0178D653111F}"/>
              </a:ext>
            </a:extLst>
          </p:cNvPr>
          <p:cNvSpPr txBox="1"/>
          <p:nvPr/>
        </p:nvSpPr>
        <p:spPr>
          <a:xfrm>
            <a:off x="3618959" y="5369091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6m</a:t>
            </a:r>
            <a:endParaRPr sz="200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681CE59-70C0-9E92-144E-16E24A3F36FE}"/>
              </a:ext>
            </a:extLst>
          </p:cNvPr>
          <p:cNvSpPr/>
          <p:nvPr/>
        </p:nvSpPr>
        <p:spPr>
          <a:xfrm>
            <a:off x="4777689" y="5033067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DA5E65-9506-C3AB-96D0-0E0267D68476}"/>
              </a:ext>
            </a:extLst>
          </p:cNvPr>
          <p:cNvSpPr txBox="1"/>
          <p:nvPr/>
        </p:nvSpPr>
        <p:spPr>
          <a:xfrm>
            <a:off x="4635204" y="533892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8m</a:t>
            </a:r>
            <a:endParaRPr sz="20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78EF9D7-0790-F945-FECD-41B2D5C22EB9}"/>
              </a:ext>
            </a:extLst>
          </p:cNvPr>
          <p:cNvSpPr/>
          <p:nvPr/>
        </p:nvSpPr>
        <p:spPr>
          <a:xfrm>
            <a:off x="5827145" y="5033068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5A765D-33C0-E53D-3313-68689C9E0F84}"/>
              </a:ext>
            </a:extLst>
          </p:cNvPr>
          <p:cNvSpPr txBox="1"/>
          <p:nvPr/>
        </p:nvSpPr>
        <p:spPr>
          <a:xfrm>
            <a:off x="5592821" y="5369091"/>
            <a:ext cx="777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10m</a:t>
            </a:r>
            <a:endParaRPr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94943-8CCC-6DB1-816F-CFFE43C1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9FD96-BCF7-493E-F75B-AD50668F1794}"/>
              </a:ext>
            </a:extLst>
          </p:cNvPr>
          <p:cNvSpPr txBox="1"/>
          <p:nvPr/>
        </p:nvSpPr>
        <p:spPr>
          <a:xfrm>
            <a:off x="838200" y="1269260"/>
            <a:ext cx="79088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When Emma was born, everything seemed fine.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Emma wasn’t reaching milestones.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Parents felt worried and lost.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They learned Emma had Down syndrome.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 diagnosis brought clarity but no plan.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A person and person with a baby&#10;&#10;AI-generated content may be incorrect.">
            <a:extLst>
              <a:ext uri="{FF2B5EF4-FFF2-40B4-BE49-F238E27FC236}">
                <a16:creationId xmlns:a16="http://schemas.microsoft.com/office/drawing/2014/main" id="{5A21F6A9-F343-EA27-37DF-8861E17B9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30" y="644577"/>
            <a:ext cx="1871409" cy="2807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5EF85-6CE9-8143-0B90-C1CC0DE420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8300" y="4635503"/>
            <a:ext cx="529523" cy="7957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D0FEE-12AB-03EF-FD4A-8347020722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1760" y="4914670"/>
            <a:ext cx="536291" cy="7957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73BEC-AE58-B92D-64CD-6D6EA5C0C6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9962" y="4842726"/>
            <a:ext cx="684579" cy="7957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446556B-5E47-6CEC-26F1-570114CF14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3388" y="5369091"/>
            <a:ext cx="634192" cy="741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2BF02-3220-B388-3456-A14A65E0C0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7404" y="5183683"/>
            <a:ext cx="609145" cy="729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082C6-60D6-8E5B-AD87-F8A8620E9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9548" y="5417761"/>
            <a:ext cx="647773" cy="775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332FB-2221-4300-9A11-1FCC2A882C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59554" y="5573427"/>
            <a:ext cx="557495" cy="7957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1EC95-5104-6D05-91D6-E55202DA37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21090" y="5732239"/>
            <a:ext cx="577676" cy="8295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52D96E6-0DBA-873E-1182-B4C4D783BC75}"/>
              </a:ext>
            </a:extLst>
          </p:cNvPr>
          <p:cNvSpPr/>
          <p:nvPr/>
        </p:nvSpPr>
        <p:spPr>
          <a:xfrm>
            <a:off x="7052188" y="4492439"/>
            <a:ext cx="1661565" cy="209307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8" name="Content Placeholder 17" descr="A cartoon of a doctor and a couple of people&#10;&#10;AI-generated content may be incorrect.">
            <a:extLst>
              <a:ext uri="{FF2B5EF4-FFF2-40B4-BE49-F238E27FC236}">
                <a16:creationId xmlns:a16="http://schemas.microsoft.com/office/drawing/2014/main" id="{2DCF265F-DB6B-EE31-156A-635CE4A7B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66" y="3610503"/>
            <a:ext cx="2367104" cy="1578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40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53"/>
    </mc:Choice>
    <mc:Fallback xmlns="">
      <p:transition spd="slow" advTm="379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00158-3E58-651E-3546-3580483B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A0E-E5D0-3FFA-D5E3-472018A1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56"/>
            <a:ext cx="10515600" cy="6712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Typical Guides Fall Short</a:t>
            </a:r>
            <a:endParaRPr lang="en-US" sz="40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C74733-18A6-E21E-7241-001B24637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969764"/>
              </p:ext>
            </p:extLst>
          </p:nvPr>
        </p:nvGraphicFramePr>
        <p:xfrm>
          <a:off x="653143" y="2213915"/>
          <a:ext cx="5005785" cy="43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33F27DA2-C09B-C9D6-A947-C2A0C514C5E1}"/>
              </a:ext>
            </a:extLst>
          </p:cNvPr>
          <p:cNvSpPr/>
          <p:nvPr/>
        </p:nvSpPr>
        <p:spPr>
          <a:xfrm>
            <a:off x="1145473" y="1358107"/>
            <a:ext cx="914401" cy="1166625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85A4DA69-99D8-B1B7-2CE9-47E2C5C62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473" y="1469952"/>
            <a:ext cx="786532" cy="7865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A813693-8C09-9F5E-3C24-05AE64A9C218}"/>
              </a:ext>
            </a:extLst>
          </p:cNvPr>
          <p:cNvGrpSpPr/>
          <p:nvPr/>
        </p:nvGrpSpPr>
        <p:grpSpPr>
          <a:xfrm>
            <a:off x="2375582" y="1485047"/>
            <a:ext cx="2189074" cy="671201"/>
            <a:chOff x="1722433" y="543885"/>
            <a:chExt cx="2189074" cy="671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32D3D7-C61C-AB7A-D642-166446A351C4}"/>
                </a:ext>
              </a:extLst>
            </p:cNvPr>
            <p:cNvSpPr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AA2D30-C325-1F97-9CF5-F77316E05B06}"/>
                </a:ext>
              </a:extLst>
            </p:cNvPr>
            <p:cNvSpPr txBox="1"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b="0" kern="1200" dirty="0" err="1"/>
                <a:t>MiLLIONS</a:t>
              </a:r>
              <a:r>
                <a:rPr lang="en-US" sz="2000" b="0" kern="1200" dirty="0"/>
                <a:t> OF FAMILIES</a:t>
              </a:r>
            </a:p>
          </p:txBody>
        </p:sp>
      </p:grp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B9F41F6D-0EAE-9733-25FA-9579B9219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15" y="1577572"/>
            <a:ext cx="3163354" cy="4313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454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82BD-7158-904D-C2F7-C81979C4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That’s why we built Genex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8FC5B-76EA-182E-03FE-D179B792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994" y="2375298"/>
            <a:ext cx="5134770" cy="23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"/>
    </mc:Choice>
    <mc:Fallback xmlns="">
      <p:transition spd="slow" advTm="661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265E84-2CC6-A145-9213-8C42F57DBD1F}"/>
              </a:ext>
            </a:extLst>
          </p:cNvPr>
          <p:cNvSpPr/>
          <p:nvPr/>
        </p:nvSpPr>
        <p:spPr>
          <a:xfrm>
            <a:off x="365760" y="2063863"/>
            <a:ext cx="3729752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5B82E-2294-E9B1-07EB-F0B66EEB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Genex – Technology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7773-F4D7-3FDA-9173-97DEC343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810532"/>
          </a:xfrm>
        </p:spPr>
        <p:txBody>
          <a:bodyPr/>
          <a:lstStyle/>
          <a:p>
            <a:r>
              <a:rPr lang="en-US" dirty="0"/>
              <a:t>An AI care framework that learns with every family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9F28B-93A3-D1AC-6C2E-34F49B05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717" y="1912959"/>
            <a:ext cx="1422116" cy="2229408"/>
          </a:xfrm>
          <a:prstGeom prst="rect">
            <a:avLst/>
          </a:prstGeom>
          <a:ln>
            <a:noFill/>
          </a:ln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3365D68F-C5E1-8889-1C8E-72A928E8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9765" y="3889161"/>
            <a:ext cx="2671296" cy="267129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B35DE0-E617-5544-738C-82A20B0AA157}"/>
              </a:ext>
            </a:extLst>
          </p:cNvPr>
          <p:cNvSpPr/>
          <p:nvPr/>
        </p:nvSpPr>
        <p:spPr>
          <a:xfrm>
            <a:off x="4571572" y="2175705"/>
            <a:ext cx="4241630" cy="402409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r>
              <a:rPr lang="en-US" sz="2200" b="1" dirty="0">
                <a:solidFill>
                  <a:srgbClr val="7030A0"/>
                </a:solidFill>
              </a:rPr>
              <a:t>               Genex Core AI</a:t>
            </a: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997FC-626A-3095-8D76-E2A09E56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423" y="4376561"/>
            <a:ext cx="1692040" cy="1038882"/>
          </a:xfrm>
          <a:prstGeom prst="rect">
            <a:avLst/>
          </a:prstGeom>
        </p:spPr>
      </p:pic>
      <p:pic>
        <p:nvPicPr>
          <p:cNvPr id="9" name="Graphic 8" descr="Network outline">
            <a:extLst>
              <a:ext uri="{FF2B5EF4-FFF2-40B4-BE49-F238E27FC236}">
                <a16:creationId xmlns:a16="http://schemas.microsoft.com/office/drawing/2014/main" id="{40BD5C71-CF47-7CDE-CFBE-DA38E58FB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299" y="3083370"/>
            <a:ext cx="793751" cy="793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B2315-A2F2-53CE-49F6-CBB81F83E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1801" y="4319201"/>
            <a:ext cx="1380623" cy="119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B74D50-B610-29F9-A867-D7886818BEFC}"/>
              </a:ext>
            </a:extLst>
          </p:cNvPr>
          <p:cNvSpPr txBox="1"/>
          <p:nvPr/>
        </p:nvSpPr>
        <p:spPr>
          <a:xfrm>
            <a:off x="5892870" y="3730230"/>
            <a:ext cx="1386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Knowledge Graphs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871FA4-618C-349B-551E-12DE6CEE9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3238" y="2294500"/>
            <a:ext cx="784800" cy="1356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EDE9FB-16DE-A197-BDEC-7F14D94AB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785" y="4562374"/>
            <a:ext cx="1311624" cy="976917"/>
          </a:xfrm>
          <a:prstGeom prst="rect">
            <a:avLst/>
          </a:prstGeom>
        </p:spPr>
      </p:pic>
      <p:pic>
        <p:nvPicPr>
          <p:cNvPr id="25" name="Picture 24" descr="A purple and blue gear with a letter&#10;&#10;AI-generated content may be incorrect.">
            <a:extLst>
              <a:ext uri="{FF2B5EF4-FFF2-40B4-BE49-F238E27FC236}">
                <a16:creationId xmlns:a16="http://schemas.microsoft.com/office/drawing/2014/main" id="{FF01FDEB-53C3-8E8D-D0C2-0DF4C61FB9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0" y="2431303"/>
            <a:ext cx="714428" cy="7144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738C1E-4AB5-83B2-29C3-08BF46AF11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289" y="2271796"/>
            <a:ext cx="1495425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E84B82-7107-C07E-B554-3179116E47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4807" y="2317433"/>
            <a:ext cx="1075363" cy="1060109"/>
          </a:xfrm>
          <a:prstGeom prst="rect">
            <a:avLst/>
          </a:prstGeom>
        </p:spPr>
      </p:pic>
      <p:pic>
        <p:nvPicPr>
          <p:cNvPr id="17" name="Graphic 16" descr="DNA with solid fill">
            <a:extLst>
              <a:ext uri="{FF2B5EF4-FFF2-40B4-BE49-F238E27FC236}">
                <a16:creationId xmlns:a16="http://schemas.microsoft.com/office/drawing/2014/main" id="{E7C3F1DE-1DFF-78E2-9C3B-7B2007ADF2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2498" y="3580648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B2A9F0D-0F91-305D-2F85-A2F507FECB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2876" y="3531066"/>
            <a:ext cx="1263087" cy="12918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49329-2B6C-C03C-8950-8E47428BF7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1005" y="4942027"/>
            <a:ext cx="2009460" cy="12843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1CD183-DBFD-7013-E0ED-F659376B37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5474" y="4917614"/>
            <a:ext cx="1085949" cy="140809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0B559E-ED7E-AA22-D20A-F929F17E1414}"/>
              </a:ext>
            </a:extLst>
          </p:cNvPr>
          <p:cNvSpPr/>
          <p:nvPr/>
        </p:nvSpPr>
        <p:spPr>
          <a:xfrm>
            <a:off x="9230789" y="1833201"/>
            <a:ext cx="2771101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E88CA7-809B-2198-D0D4-DA61A35B63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7" y="2361204"/>
            <a:ext cx="436260" cy="4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3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51"/>
    </mc:Choice>
    <mc:Fallback xmlns="">
      <p:transition spd="slow" advTm="2505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2" y="1732344"/>
            <a:ext cx="4080084" cy="4404906"/>
          </a:xfrm>
        </p:spPr>
        <p:txBody>
          <a:bodyPr>
            <a:normAutofit/>
          </a:bodyPr>
          <a:lstStyle/>
          <a:p>
            <a:r>
              <a:rPr lang="en-US" sz="2400" dirty="0"/>
              <a:t>Care plans </a:t>
            </a:r>
          </a:p>
          <a:p>
            <a:r>
              <a:rPr lang="en-US" sz="2400" dirty="0"/>
              <a:t>Curated daily 5–10 min activities</a:t>
            </a:r>
          </a:p>
          <a:p>
            <a:r>
              <a:rPr lang="en-US" sz="2400" dirty="0"/>
              <a:t>Reminders </a:t>
            </a:r>
          </a:p>
          <a:p>
            <a:r>
              <a:rPr lang="en-US" sz="2400" dirty="0"/>
              <a:t>Progress tracking</a:t>
            </a:r>
          </a:p>
          <a:p>
            <a:r>
              <a:rPr lang="en-US" sz="2400" dirty="0"/>
              <a:t>A supportive community</a:t>
            </a:r>
          </a:p>
          <a:p>
            <a:r>
              <a:rPr lang="en-US" sz="2400" dirty="0"/>
              <a:t>Multilingual &amp; Free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468860" y="44647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Introducing Genex –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4" name="Genetics Care App — Mozilla Firefox 2025-10-09 09-13-57">
            <a:hlinkClick r:id="" action="ppaction://media"/>
            <a:extLst>
              <a:ext uri="{FF2B5EF4-FFF2-40B4-BE49-F238E27FC236}">
                <a16:creationId xmlns:a16="http://schemas.microsoft.com/office/drawing/2014/main" id="{C3EECC8A-DADD-BF1D-8DAC-8DB52C4CE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0" end="3487.2"/>
                </p14:media>
              </p:ext>
            </p:extLst>
          </p:nvPr>
        </p:nvPicPr>
        <p:blipFill>
          <a:blip r:embed="rId8"/>
          <a:srcRect l="36072" t="13418" r="37618" b="-140"/>
          <a:stretch>
            <a:fillRect/>
          </a:stretch>
        </p:blipFill>
        <p:spPr>
          <a:xfrm>
            <a:off x="8408126" y="823335"/>
            <a:ext cx="3207658" cy="56170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C5AA2-7D5C-3916-19BE-DCBA7C37C3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75" y="2038662"/>
            <a:ext cx="1182615" cy="1773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AB33A-F322-1F72-6CBA-C9E258361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13" y="4258767"/>
            <a:ext cx="1313880" cy="1313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FF43F0-92A6-3C70-9140-D90CB00AC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26" y="3703609"/>
            <a:ext cx="1891926" cy="1261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artoon of a child and child sitting on a chair holding a phone&#10;&#10;AI-generated content may be incorrect.">
            <a:extLst>
              <a:ext uri="{FF2B5EF4-FFF2-40B4-BE49-F238E27FC236}">
                <a16:creationId xmlns:a16="http://schemas.microsoft.com/office/drawing/2014/main" id="{32C5A6D1-8109-985D-EE99-63E3DDB8CB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02" y="1539635"/>
            <a:ext cx="1185797" cy="1778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936568A-FC83-5903-E623-C40950FF3A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46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74"/>
    </mc:Choice>
    <mc:Fallback xmlns="">
      <p:transition spd="slow" advTm="34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60" y="1474182"/>
            <a:ext cx="3944805" cy="5136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Offers: </a:t>
            </a:r>
          </a:p>
          <a:p>
            <a:r>
              <a:rPr lang="en-US" sz="2200" dirty="0"/>
              <a:t>Confidence-labeled info</a:t>
            </a:r>
          </a:p>
          <a:p>
            <a:r>
              <a:rPr lang="en-US" sz="2200" dirty="0"/>
              <a:t>At a glance visuals </a:t>
            </a:r>
          </a:p>
          <a:p>
            <a:r>
              <a:rPr lang="en-US" sz="2200" dirty="0"/>
              <a:t>Research lens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Helps: </a:t>
            </a:r>
          </a:p>
          <a:p>
            <a:r>
              <a:rPr lang="en-US" sz="2200" dirty="0"/>
              <a:t>Families understand better </a:t>
            </a:r>
          </a:p>
          <a:p>
            <a:r>
              <a:rPr lang="en-US" sz="2200" dirty="0"/>
              <a:t>Know what to ask</a:t>
            </a:r>
          </a:p>
          <a:p>
            <a:r>
              <a:rPr lang="en-US" sz="2200" dirty="0"/>
              <a:t>Providers give feedback. 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468859" y="383148"/>
            <a:ext cx="7584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Introducing Genex –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4" name="Genetic Conditions Dashboard — Mozilla Firefox 2025-09-24 11-53-27">
            <a:hlinkClick r:id="" action="ppaction://media"/>
            <a:extLst>
              <a:ext uri="{FF2B5EF4-FFF2-40B4-BE49-F238E27FC236}">
                <a16:creationId xmlns:a16="http://schemas.microsoft.com/office/drawing/2014/main" id="{CEED6C31-B88A-4C3F-B7A3-C5AEA42A4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06331" y="1277449"/>
            <a:ext cx="5076834" cy="2697068"/>
          </a:xfrm>
          <a:prstGeom prst="rect">
            <a:avLst/>
          </a:prstGeom>
        </p:spPr>
      </p:pic>
      <p:pic>
        <p:nvPicPr>
          <p:cNvPr id="6" name="Picture 5" descr="A cartoon of a person using a computer&#10;&#10;AI-generated content may be incorrect.">
            <a:extLst>
              <a:ext uri="{FF2B5EF4-FFF2-40B4-BE49-F238E27FC236}">
                <a16:creationId xmlns:a16="http://schemas.microsoft.com/office/drawing/2014/main" id="{3E901FF8-4316-8F8D-B757-12A6DEB039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50" y="4160932"/>
            <a:ext cx="1577815" cy="2366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artoon of a family with a baby&#10;&#10;AI-generated content may be incorrect.">
            <a:extLst>
              <a:ext uri="{FF2B5EF4-FFF2-40B4-BE49-F238E27FC236}">
                <a16:creationId xmlns:a16="http://schemas.microsoft.com/office/drawing/2014/main" id="{19AC5D85-4718-47D6-955E-F9A2EEB5A3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64" y="4735611"/>
            <a:ext cx="2608861" cy="1739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6655229D-51C8-6712-7785-120B5FEC4B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835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61"/>
    </mc:Choice>
    <mc:Fallback xmlns="">
      <p:transition spd="slow" advTm="3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video>
              <p:cMediaNode vol="80000" showWhenStopped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8D0A5-C41D-7663-B260-E80152D5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1BD9059-D72B-FEA3-B8B4-97C259C3D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4F27D75-1C97-29D9-5BB6-114AE847E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36DE-DD6A-9E90-543A-76EB5323F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83" y="2216383"/>
            <a:ext cx="4259623" cy="4195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Together we make care: </a:t>
            </a:r>
          </a:p>
          <a:p>
            <a:r>
              <a:rPr lang="en-US" sz="2200" dirty="0"/>
              <a:t>Simpler</a:t>
            </a:r>
          </a:p>
          <a:p>
            <a:r>
              <a:rPr lang="en-US" sz="2200" dirty="0"/>
              <a:t>Smarter </a:t>
            </a:r>
          </a:p>
          <a:p>
            <a:r>
              <a:rPr lang="en-US" sz="2200" dirty="0"/>
              <a:t>Supportive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A5026-10F5-507E-6530-938D4FB93D7C}"/>
              </a:ext>
            </a:extLst>
          </p:cNvPr>
          <p:cNvSpPr txBox="1"/>
          <p:nvPr/>
        </p:nvSpPr>
        <p:spPr>
          <a:xfrm>
            <a:off x="694520" y="44647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</a:rPr>
              <a:t>GeneX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</a:p>
          <a:p>
            <a:r>
              <a:rPr lang="en-US" sz="4000" b="1" dirty="0">
                <a:solidFill>
                  <a:srgbClr val="7030A0"/>
                </a:solidFill>
              </a:rPr>
              <a:t>Genetics Made Practical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0CCA0-F875-929D-8E2E-0A0FE95E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1DD54-1725-1071-01C4-D7854C2AF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96" y="1291470"/>
            <a:ext cx="20574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group of kids playing outside&#10;&#10;AI-generated content may be incorrect.">
            <a:extLst>
              <a:ext uri="{FF2B5EF4-FFF2-40B4-BE49-F238E27FC236}">
                <a16:creationId xmlns:a16="http://schemas.microsoft.com/office/drawing/2014/main" id="{8CF46E9E-496A-BEB9-E5C8-6D6D955C8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56" y="3190604"/>
            <a:ext cx="2057400" cy="137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group of children playing in a sandbox&#10;&#10;AI-generated content may be incorrect.">
            <a:extLst>
              <a:ext uri="{FF2B5EF4-FFF2-40B4-BE49-F238E27FC236}">
                <a16:creationId xmlns:a16="http://schemas.microsoft.com/office/drawing/2014/main" id="{1E58CDB4-F9F3-8299-5397-3F08A4E78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20996" y="3762982"/>
            <a:ext cx="2217333" cy="1478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120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4"/>
    </mc:Choice>
    <mc:Fallback xmlns="">
      <p:transition spd="slow" advTm="1041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45EDC-448A-3373-267C-858781146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898BBCD-6622-8CCC-6502-0EFA52C99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7665D6D-91B3-79C8-D1CD-0FC43664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4604-77FE-4BED-BA11-BB767BB7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066" y="1604459"/>
            <a:ext cx="5634120" cy="3649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Scan the QR code.</a:t>
            </a:r>
          </a:p>
          <a:p>
            <a:pPr marL="0" indent="0">
              <a:buNone/>
            </a:pPr>
            <a:r>
              <a:rPr lang="en-US" sz="2400" dirty="0"/>
              <a:t>Join Emma’s family, and explore our free app today.</a:t>
            </a:r>
          </a:p>
        </p:txBody>
      </p:sp>
      <p:pic>
        <p:nvPicPr>
          <p:cNvPr id="4" name="Picture 3" descr="A logo with purple text&#10;&#10;AI-generated content may be incorrect.">
            <a:extLst>
              <a:ext uri="{FF2B5EF4-FFF2-40B4-BE49-F238E27FC236}">
                <a16:creationId xmlns:a16="http://schemas.microsoft.com/office/drawing/2014/main" id="{9308EFC0-ACA2-5A06-AA0A-31BCD9DC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11" y="1017092"/>
            <a:ext cx="3848322" cy="1797756"/>
          </a:xfrm>
          <a:prstGeom prst="rect">
            <a:avLst/>
          </a:prstGeom>
        </p:spPr>
      </p:pic>
      <p:pic>
        <p:nvPicPr>
          <p:cNvPr id="5" name="Graphic 4" descr="Qr Code with solid fill">
            <a:extLst>
              <a:ext uri="{FF2B5EF4-FFF2-40B4-BE49-F238E27FC236}">
                <a16:creationId xmlns:a16="http://schemas.microsoft.com/office/drawing/2014/main" id="{CB4F7305-B964-A871-1C23-436259071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1617" y="3657600"/>
            <a:ext cx="2585510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5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4"/>
    </mc:Choice>
    <mc:Fallback xmlns="">
      <p:transition spd="slow" advTm="1179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390</Words>
  <Application>Microsoft Office PowerPoint</Application>
  <PresentationFormat>Widescreen</PresentationFormat>
  <Paragraphs>72</Paragraphs>
  <Slides>8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Meet Emma</vt:lpstr>
      <vt:lpstr>Typical Guides Fall Short</vt:lpstr>
      <vt:lpstr>That’s why we built Genex </vt:lpstr>
      <vt:lpstr>Genex – Technology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Soltanizadeh</dc:creator>
  <cp:lastModifiedBy>Sara Soltanizadeh</cp:lastModifiedBy>
  <cp:revision>26</cp:revision>
  <dcterms:created xsi:type="dcterms:W3CDTF">2025-09-23T16:18:55Z</dcterms:created>
  <dcterms:modified xsi:type="dcterms:W3CDTF">2025-10-29T20:21:12Z</dcterms:modified>
</cp:coreProperties>
</file>